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B0EB-D078-4235-9C06-449D9749CE97}" type="datetimeFigureOut">
              <a:rPr lang="it-IT" smtClean="0"/>
              <a:t>23/11/2013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A40E-6609-436C-AF53-548EAE3BDC7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xCZ9TguVOIA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7667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Metafisica dell’impugnazione delle leggi</a:t>
            </a:r>
            <a:endParaRPr lang="it-IT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e 4"/>
          <p:cNvSpPr/>
          <p:nvPr/>
        </p:nvSpPr>
        <p:spPr>
          <a:xfrm>
            <a:off x="1979712" y="191683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923928" y="1340768"/>
            <a:ext cx="144016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355976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55776" y="378904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/>
          </a:p>
        </p:txBody>
      </p:sp>
      <p:pic>
        <p:nvPicPr>
          <p:cNvPr id="1030" name="Picture 6" descr="http://www.religiocando.it/fileXLS/antico_testamento/immagini_antico_testamento/mos%C3%A8_tavole%20della%20_legg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1080120" cy="1080120"/>
          </a:xfrm>
          <a:prstGeom prst="rect">
            <a:avLst/>
          </a:prstGeom>
          <a:noFill/>
        </p:spPr>
      </p:pic>
      <p:pic>
        <p:nvPicPr>
          <p:cNvPr id="1032" name="Picture 8" descr="http://www.signalmark.it/public/prodotti/120_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924944"/>
            <a:ext cx="1152128" cy="1152128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1835696" y="14127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leggi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95536" y="42930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disposizioni</a:t>
            </a:r>
            <a:endParaRPr lang="it-IT" dirty="0"/>
          </a:p>
        </p:txBody>
      </p:sp>
      <p:pic>
        <p:nvPicPr>
          <p:cNvPr id="1034" name="Picture 10" descr="https://encrypted-tbn0.gstatic.com/images?q=tbn:ANd9GcR5MVjIvZ_Iwbu9sgn1bNbWJy-Mn30lUacTRmnrBzXza82CmyMc4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013176"/>
            <a:ext cx="1468048" cy="1025997"/>
          </a:xfrm>
          <a:prstGeom prst="rect">
            <a:avLst/>
          </a:prstGeom>
          <a:noFill/>
        </p:spPr>
      </p:pic>
      <p:sp>
        <p:nvSpPr>
          <p:cNvPr id="16" name="CasellaDiTesto 15"/>
          <p:cNvSpPr txBox="1"/>
          <p:nvPr/>
        </p:nvSpPr>
        <p:spPr>
          <a:xfrm>
            <a:off x="1187624" y="6093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fatti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156176" y="14847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norme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6444208" y="28529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antinomie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588224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interpretazione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724128" y="544522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caso (omicidio? Legittima difesa? Suicidio?</a:t>
            </a:r>
            <a:endParaRPr lang="it-IT" dirty="0"/>
          </a:p>
        </p:txBody>
      </p:sp>
      <p:pic>
        <p:nvPicPr>
          <p:cNvPr id="1026" name="Picture 2" descr="http://calimero.ilcannocchiale.it/mediamanager/sys.user/6597/pugno%20chius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676900">
            <a:off x="2935968" y="2353684"/>
            <a:ext cx="628643" cy="878488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21" name="CasellaDiTesto 20"/>
          <p:cNvSpPr txBox="1"/>
          <p:nvPr/>
        </p:nvSpPr>
        <p:spPr>
          <a:xfrm>
            <a:off x="4139952" y="1412776"/>
            <a:ext cx="1872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impugnano disposizioni per le norme che esprimono e devono essere applicate al caso concreto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843808" y="63093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Fatti o idee? </a:t>
            </a:r>
            <a:r>
              <a:rPr lang="it-IT" i="1" dirty="0" err="1" smtClean="0">
                <a:hlinkClick r:id="rId6"/>
              </a:rPr>
              <a:t>Rashomon</a:t>
            </a:r>
            <a:endParaRPr lang="it-IT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779912" y="40050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</a:t>
            </a:r>
            <a:endParaRPr lang="it-IT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548680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75000"/>
                  </a:schemeClr>
                </a:solidFill>
              </a:rPr>
              <a:t>23.</a:t>
            </a:r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 Nel corso di un giudizio dinanzi ad una autorità giurisdizionale (1) una delle parti o il Pubblico Ministero possono sollevare questione di legittimità costituzionale mediante apposita istanza, indicando:</a:t>
            </a:r>
          </a:p>
          <a:p>
            <a:r>
              <a:rPr lang="it-IT" i="1" dirty="0" smtClean="0"/>
              <a:t>a</a:t>
            </a:r>
            <a:r>
              <a:rPr lang="it-IT" dirty="0" smtClean="0"/>
              <a:t>) le </a:t>
            </a:r>
            <a:r>
              <a:rPr lang="it-IT" dirty="0" smtClean="0">
                <a:solidFill>
                  <a:srgbClr val="FF0000"/>
                </a:solidFill>
              </a:rPr>
              <a:t>disposizioni della legge o dell’atto avente forza di legge </a:t>
            </a:r>
            <a:r>
              <a:rPr lang="it-IT" dirty="0" smtClean="0"/>
              <a:t>dello Stato o di una Regione, </a:t>
            </a:r>
            <a:r>
              <a:rPr lang="it-IT" dirty="0" smtClean="0">
                <a:solidFill>
                  <a:srgbClr val="00B050"/>
                </a:solidFill>
              </a:rPr>
              <a:t>viziate da illegittimità costituzionale</a:t>
            </a:r>
            <a:r>
              <a:rPr lang="it-IT" dirty="0" smtClean="0"/>
              <a:t>;</a:t>
            </a:r>
          </a:p>
          <a:p>
            <a:r>
              <a:rPr lang="it-IT" i="1" dirty="0" smtClean="0"/>
              <a:t>b</a:t>
            </a:r>
            <a:r>
              <a:rPr lang="it-IT" dirty="0" smtClean="0"/>
              <a:t>) le </a:t>
            </a:r>
            <a:r>
              <a:rPr lang="it-IT" dirty="0" smtClean="0">
                <a:solidFill>
                  <a:srgbClr val="FF0000"/>
                </a:solidFill>
              </a:rPr>
              <a:t>disposizioni della Costituzione o delle leggi costituzionali</a:t>
            </a:r>
            <a:r>
              <a:rPr lang="it-IT" dirty="0" smtClean="0"/>
              <a:t>, che si </a:t>
            </a:r>
            <a:r>
              <a:rPr lang="it-IT" dirty="0" smtClean="0">
                <a:solidFill>
                  <a:srgbClr val="00B050"/>
                </a:solidFill>
              </a:rPr>
              <a:t>assumono violate</a:t>
            </a:r>
            <a:r>
              <a:rPr lang="it-IT" dirty="0" smtClean="0"/>
              <a:t>.</a:t>
            </a:r>
          </a:p>
        </p:txBody>
      </p:sp>
      <p:sp>
        <p:nvSpPr>
          <p:cNvPr id="5" name="Ovale 4"/>
          <p:cNvSpPr/>
          <p:nvPr/>
        </p:nvSpPr>
        <p:spPr>
          <a:xfrm>
            <a:off x="2123728" y="263691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067944" y="2276872"/>
            <a:ext cx="720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41490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41490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1403648" y="1628800"/>
            <a:ext cx="1728192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1475656" y="2204864"/>
            <a:ext cx="1512168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2123728" y="1916832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4788024" y="2132856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5508104" y="4653136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Si impugnano le disposizioni per le norme che significano e si devono applicare al caso concreto, in quanto si assume che violino le norme espresse dalle disposizioni costituzionali</a:t>
            </a:r>
            <a:endParaRPr lang="it-IT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76</Words>
  <Application>Microsoft Office PowerPoint</Application>
  <PresentationFormat>Presentazione su schermo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</cp:lastModifiedBy>
  <cp:revision>4</cp:revision>
  <dcterms:created xsi:type="dcterms:W3CDTF">2012-11-19T13:40:27Z</dcterms:created>
  <dcterms:modified xsi:type="dcterms:W3CDTF">2013-11-23T14:39:32Z</dcterms:modified>
</cp:coreProperties>
</file>